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4712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3200" b="1">
                <a:solidFill>
                  <a:srgbClr val="2563EB"/>
                </a:solidFill>
                <a:latin typeface="Microsoft JhengHei"/>
              </a:rPr>
              <a:t>PDCA 持續改善循環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1247120" cy="36576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600" b="0">
                <a:solidFill>
                  <a:srgbClr val="6B7280"/>
                </a:solidFill>
                <a:latin typeface="Microsoft JhengHei"/>
              </a:rPr>
              <a:t>Plan • Do • Check • Act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83767" y="1645920"/>
            <a:ext cx="5029200" cy="228600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58087" y="1920240"/>
            <a:ext cx="448056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Microsoft JhengHei"/>
              </a:rPr>
              <a:t>Plan 計畫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8087" y="2560320"/>
            <a:ext cx="4480560" cy="128016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Microsoft JhengHei"/>
              </a:rPr>
              <a:t>計畫改善方向、設定目標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78727" y="1645920"/>
            <a:ext cx="5029200" cy="228600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53047" y="1920240"/>
            <a:ext cx="448056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Microsoft JhengHei"/>
              </a:rPr>
              <a:t>Do 執行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53047" y="2560320"/>
            <a:ext cx="4480560" cy="128016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Microsoft JhengHei"/>
              </a:rPr>
              <a:t>執行計畫、收集數據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83767" y="4297680"/>
            <a:ext cx="5029200" cy="2286000"/>
          </a:xfrm>
          <a:prstGeom prst="roundRect">
            <a:avLst/>
          </a:prstGeom>
          <a:solidFill>
            <a:srgbClr val="8B5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58087" y="4572000"/>
            <a:ext cx="448056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Microsoft JhengHei"/>
              </a:rPr>
              <a:t>Act 行動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58087" y="5212080"/>
            <a:ext cx="4480560" cy="128016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Microsoft JhengHei"/>
              </a:rPr>
              <a:t>標準化或調整、進入下一輪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78727" y="4297680"/>
            <a:ext cx="5029200" cy="2286000"/>
          </a:xfrm>
          <a:prstGeom prst="round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53047" y="4572000"/>
            <a:ext cx="448056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2400" b="1">
                <a:solidFill>
                  <a:srgbClr val="FFFFFF"/>
                </a:solidFill>
                <a:latin typeface="Microsoft JhengHei"/>
              </a:rPr>
              <a:t>Check 檢查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53047" y="5212080"/>
            <a:ext cx="4480560" cy="128016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Microsoft JhengHei"/>
              </a:rPr>
              <a:t>對比結果、評估成效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553200"/>
            <a:ext cx="12191695" cy="2540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900" b="0">
                <a:solidFill>
                  <a:srgbClr val="6B7280"/>
                </a:solidFill>
                <a:latin typeface="Microsoft JhengHei"/>
              </a:rPr>
              <a:t>© Project Manager Taiwan • projectmanager.com.tw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4712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2800" b="1">
                <a:solidFill>
                  <a:srgbClr val="2563EB"/>
                </a:solidFill>
                <a:latin typeface="Microsoft JhengHei"/>
              </a:rPr>
              <a:t>Plan 計畫階段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280160"/>
            <a:ext cx="11247120" cy="5029200"/>
          </a:xfrm>
          <a:prstGeom prst="roundRect">
            <a:avLst/>
          </a:prstGeom>
          <a:solidFill>
            <a:srgbClr val="F3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554480"/>
            <a:ext cx="2286000" cy="73152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7190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問題描述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00400" y="15544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383280" y="17190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描述當前現況、發生頻率、影響範圍與利害關係人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2468880"/>
            <a:ext cx="2286000" cy="73152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6334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根因分析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00400" y="24688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26334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用 5 Why 或魚骨圖找出根本原因，避免只處理表面症狀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383280"/>
            <a:ext cx="2286000" cy="73152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35478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SMART 目標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200400" y="33832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83280" y="35478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Specific 具體、Measurable 可衡量、Achievable 可達成、Relevant 相關、Time-bound 有時限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297680"/>
            <a:ext cx="2286000" cy="73152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4622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行動計畫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200400" y="42976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383280" y="44622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拆解為可執行的步驟，指派負責人、設定時程與資源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" y="5212080"/>
            <a:ext cx="2286000" cy="73152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53766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KPI 衡量指標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200400" y="52120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383280" y="53766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決定要追蹤哪些數據，作為 Check 階段的判斷依據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6553200"/>
            <a:ext cx="12191695" cy="2540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900" b="0">
                <a:solidFill>
                  <a:srgbClr val="6B7280"/>
                </a:solidFill>
                <a:latin typeface="Microsoft JhengHei"/>
              </a:rPr>
              <a:t>© Project Manager Taiwan • projectmanager.com.tw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4712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2800" b="1">
                <a:solidFill>
                  <a:srgbClr val="F59E0B"/>
                </a:solidFill>
                <a:latin typeface="Microsoft JhengHei"/>
              </a:rPr>
              <a:t>Do 執行階段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280160"/>
            <a:ext cx="11247120" cy="5029200"/>
          </a:xfrm>
          <a:prstGeom prst="roundRect">
            <a:avLst/>
          </a:prstGeom>
          <a:solidFill>
            <a:srgbClr val="F3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554480"/>
            <a:ext cx="2286000" cy="73152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7190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執行紀錄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00400" y="15544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383280" y="17190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記錄每週進度、遇到的問題與解法、實際投入時間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2468880"/>
            <a:ext cx="2286000" cy="73152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6334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實際數據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00400" y="24688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26334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持續收集 Plan 階段定義的 KPI 數據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383280"/>
            <a:ext cx="2286000" cy="73152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35478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時程偏差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200400" y="33832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83280" y="35478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若與計畫有差距，記錄原因供 Check 階段檢討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297680"/>
            <a:ext cx="2286000" cy="73152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4622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資源使用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200400" y="42976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383280" y="44622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追蹤人力、預算、工具的實際投入狀況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6553200"/>
            <a:ext cx="12191695" cy="2540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900" b="0">
                <a:solidFill>
                  <a:srgbClr val="6B7280"/>
                </a:solidFill>
                <a:latin typeface="Microsoft JhengHei"/>
              </a:rPr>
              <a:t>© Project Manager Taiwan • projectmanager.com.tw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4712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2800" b="1">
                <a:solidFill>
                  <a:srgbClr val="10B981"/>
                </a:solidFill>
                <a:latin typeface="Microsoft JhengHei"/>
              </a:rPr>
              <a:t>Check 檢查階段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280160"/>
            <a:ext cx="11247120" cy="5029200"/>
          </a:xfrm>
          <a:prstGeom prst="roundRect">
            <a:avLst/>
          </a:prstGeom>
          <a:solidFill>
            <a:srgbClr val="F3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554480"/>
            <a:ext cx="2286000" cy="731520"/>
          </a:xfrm>
          <a:prstGeom prst="round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7190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結果對比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00400" y="15544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383280" y="17190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目標 vs 實際的數據對比，計算差異率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2468880"/>
            <a:ext cx="2286000" cy="731520"/>
          </a:xfrm>
          <a:prstGeom prst="round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6334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達標判定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00400" y="24688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26334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已達標 / 部分達標 / 未達標，並說明判定依據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383280"/>
            <a:ext cx="2286000" cy="731520"/>
          </a:xfrm>
          <a:prstGeom prst="round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35478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成效歸因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200400" y="33832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83280" y="35478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哪些行動最有效？哪些行動效果不彰？為什麼？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297680"/>
            <a:ext cx="2286000" cy="731520"/>
          </a:xfrm>
          <a:prstGeom prst="round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4622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非預期影響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200400" y="42976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383280" y="44622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記錄正面或負面的副作用，作為下一輪改善的輸入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6553200"/>
            <a:ext cx="12191695" cy="2540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900" b="0">
                <a:solidFill>
                  <a:srgbClr val="6B7280"/>
                </a:solidFill>
                <a:latin typeface="Microsoft JhengHei"/>
              </a:rPr>
              <a:t>© Project Manager Taiwan • projectmanager.com.tw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4712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2800" b="1">
                <a:solidFill>
                  <a:srgbClr val="8B5CF6"/>
                </a:solidFill>
                <a:latin typeface="Microsoft JhengHei"/>
              </a:rPr>
              <a:t>Act 行動階段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280160"/>
            <a:ext cx="11247120" cy="5029200"/>
          </a:xfrm>
          <a:prstGeom prst="roundRect">
            <a:avLst/>
          </a:prstGeom>
          <a:solidFill>
            <a:srgbClr val="F3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554480"/>
            <a:ext cx="2286000" cy="731520"/>
          </a:xfrm>
          <a:prstGeom prst="roundRect">
            <a:avLst/>
          </a:prstGeom>
          <a:solidFill>
            <a:srgbClr val="8B5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7190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標準化決策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00400" y="15544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383280" y="17190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已達標 → 列入 SOP；部分達標 → 修正後再試；未達標 → 終止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2468880"/>
            <a:ext cx="2286000" cy="731520"/>
          </a:xfrm>
          <a:prstGeom prst="roundRect">
            <a:avLst/>
          </a:prstGeom>
          <a:solidFill>
            <a:srgbClr val="8B5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6334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展開範圍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00400" y="24688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26334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成功的改善要展開至其他部門/產線/專案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383280"/>
            <a:ext cx="2286000" cy="731520"/>
          </a:xfrm>
          <a:prstGeom prst="roundRect">
            <a:avLst/>
          </a:prstGeom>
          <a:solidFill>
            <a:srgbClr val="8B5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35478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下一輪 PDCA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200400" y="33832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83280" y="35478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列出尚未解決的問題，作為下一輪循環的起點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297680"/>
            <a:ext cx="2286000" cy="731520"/>
          </a:xfrm>
          <a:prstGeom prst="roundRect">
            <a:avLst/>
          </a:prstGeom>
          <a:solidFill>
            <a:srgbClr val="8B5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462272"/>
            <a:ext cx="228600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Microsoft JhengHei"/>
              </a:rPr>
              <a:t>經驗教訓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200400" y="4297680"/>
            <a:ext cx="8229600" cy="7315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383280" y="4462272"/>
            <a:ext cx="7863840" cy="4572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1200" b="0">
                <a:solidFill>
                  <a:srgbClr val="111827"/>
                </a:solidFill>
                <a:latin typeface="Microsoft JhengHei"/>
              </a:rPr>
              <a:t>記錄關鍵學習，建立組織知識庫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6553200"/>
            <a:ext cx="12191695" cy="2540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900" b="0">
                <a:solidFill>
                  <a:srgbClr val="6B7280"/>
                </a:solidFill>
                <a:latin typeface="Microsoft JhengHei"/>
              </a:rPr>
              <a:t>© Project Manager Taiwan • projectmanager.com.tw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4712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2800" b="1">
                <a:solidFill>
                  <a:srgbClr val="2563EB"/>
                </a:solidFill>
                <a:latin typeface="Microsoft JhengHei"/>
              </a:rPr>
              <a:t>行動項目總覽 Action Items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280160"/>
            <a:ext cx="548640" cy="45720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548640" cy="36576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Microsoft JhengHei"/>
              </a:rPr>
              <a:t>#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" y="1280160"/>
            <a:ext cx="5943600" cy="45720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1371600"/>
            <a:ext cx="5943600" cy="36576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Microsoft JhengHei"/>
              </a:rPr>
              <a:t>行動項目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949440" y="1280160"/>
            <a:ext cx="1828800" cy="45720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949440" y="1371600"/>
            <a:ext cx="1828800" cy="36576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Microsoft JhengHei"/>
              </a:rPr>
              <a:t>負責人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778240" y="1280160"/>
            <a:ext cx="1554480" cy="45720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778240" y="1371600"/>
            <a:ext cx="1554480" cy="36576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Microsoft JhengHei"/>
              </a:rPr>
              <a:t>截止日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332720" y="1280160"/>
            <a:ext cx="1371600" cy="45720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20" y="1371600"/>
            <a:ext cx="1371600" cy="36576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Microsoft JhengHei"/>
              </a:rPr>
              <a:t>狀態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1737360"/>
            <a:ext cx="54864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1005840" y="1737360"/>
            <a:ext cx="5943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6949440" y="1737360"/>
            <a:ext cx="18288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778240" y="1737360"/>
            <a:ext cx="155448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10332720" y="1737360"/>
            <a:ext cx="1371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457200" y="2240280"/>
            <a:ext cx="54864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2240280"/>
            <a:ext cx="5943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6949440" y="2240280"/>
            <a:ext cx="18288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778240" y="2240280"/>
            <a:ext cx="155448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10332720" y="2240280"/>
            <a:ext cx="1371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457200" y="2743200"/>
            <a:ext cx="54864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1005840" y="2743200"/>
            <a:ext cx="5943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6949440" y="2743200"/>
            <a:ext cx="18288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8778240" y="2743200"/>
            <a:ext cx="155448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10332720" y="2743200"/>
            <a:ext cx="1371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457200" y="3246120"/>
            <a:ext cx="54864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1005840" y="3246120"/>
            <a:ext cx="5943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6949440" y="3246120"/>
            <a:ext cx="18288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778240" y="3246120"/>
            <a:ext cx="155448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10332720" y="3246120"/>
            <a:ext cx="1371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457200" y="3749040"/>
            <a:ext cx="54864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1005840" y="3749040"/>
            <a:ext cx="5943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6949440" y="3749040"/>
            <a:ext cx="18288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8778240" y="3749040"/>
            <a:ext cx="155448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10332720" y="3749040"/>
            <a:ext cx="1371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457200" y="4251960"/>
            <a:ext cx="54864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1005840" y="4251960"/>
            <a:ext cx="5943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6949440" y="4251960"/>
            <a:ext cx="18288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8778240" y="4251960"/>
            <a:ext cx="155448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10332720" y="4251960"/>
            <a:ext cx="1371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ounded Rectangle 42"/>
          <p:cNvSpPr/>
          <p:nvPr/>
        </p:nvSpPr>
        <p:spPr>
          <a:xfrm>
            <a:off x="457200" y="4754880"/>
            <a:ext cx="54864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ounded Rectangle 43"/>
          <p:cNvSpPr/>
          <p:nvPr/>
        </p:nvSpPr>
        <p:spPr>
          <a:xfrm>
            <a:off x="1005840" y="4754880"/>
            <a:ext cx="5943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6949440" y="4754880"/>
            <a:ext cx="18288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ounded Rectangle 45"/>
          <p:cNvSpPr/>
          <p:nvPr/>
        </p:nvSpPr>
        <p:spPr>
          <a:xfrm>
            <a:off x="8778240" y="4754880"/>
            <a:ext cx="155448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ounded Rectangle 46"/>
          <p:cNvSpPr/>
          <p:nvPr/>
        </p:nvSpPr>
        <p:spPr>
          <a:xfrm>
            <a:off x="10332720" y="4754880"/>
            <a:ext cx="1371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ounded Rectangle 47"/>
          <p:cNvSpPr/>
          <p:nvPr/>
        </p:nvSpPr>
        <p:spPr>
          <a:xfrm>
            <a:off x="457200" y="5257800"/>
            <a:ext cx="54864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ounded Rectangle 48"/>
          <p:cNvSpPr/>
          <p:nvPr/>
        </p:nvSpPr>
        <p:spPr>
          <a:xfrm>
            <a:off x="1005840" y="5257800"/>
            <a:ext cx="5943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ounded Rectangle 49"/>
          <p:cNvSpPr/>
          <p:nvPr/>
        </p:nvSpPr>
        <p:spPr>
          <a:xfrm>
            <a:off x="6949440" y="5257800"/>
            <a:ext cx="18288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ounded Rectangle 50"/>
          <p:cNvSpPr/>
          <p:nvPr/>
        </p:nvSpPr>
        <p:spPr>
          <a:xfrm>
            <a:off x="8778240" y="5257800"/>
            <a:ext cx="155448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ounded Rectangle 51"/>
          <p:cNvSpPr/>
          <p:nvPr/>
        </p:nvSpPr>
        <p:spPr>
          <a:xfrm>
            <a:off x="10332720" y="5257800"/>
            <a:ext cx="1371600" cy="457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0" y="6553200"/>
            <a:ext cx="12191695" cy="2540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900" b="0">
                <a:solidFill>
                  <a:srgbClr val="6B7280"/>
                </a:solidFill>
                <a:latin typeface="Microsoft JhengHei"/>
              </a:rPr>
              <a:t>© Project Manager Taiwan • projectmanager.com.tw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1247120" cy="54864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r>
              <a:rPr sz="2400" b="1">
                <a:solidFill>
                  <a:srgbClr val="2563EB"/>
                </a:solidFill>
                <a:latin typeface="Microsoft JhengHei"/>
              </a:rPr>
              <a:t>跨部門案例：產品週銷售提升 30% 改善計畫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72287" y="1280160"/>
            <a:ext cx="548640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472287" y="1280160"/>
            <a:ext cx="5486400" cy="457200"/>
          </a:xfrm>
          <a:prstGeom prst="round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24687" y="1330960"/>
            <a:ext cx="5181600" cy="35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FFFFF"/>
                </a:solidFill>
                <a:latin typeface="Microsoft JhengHei"/>
              </a:rPr>
              <a:t>Plan 計畫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5487" y="1838960"/>
            <a:ext cx="5080000" cy="1717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問題：A 產品週銷售連續 4 週低於目標 25%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目標：4 週內週銷售提升 30%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行動：聯合行銷+業務+客服三部門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33007" y="1280160"/>
            <a:ext cx="548640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6233007" y="1280160"/>
            <a:ext cx="5486400" cy="45720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85407" y="1330960"/>
            <a:ext cx="5181600" cy="35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FFFFF"/>
                </a:solidFill>
                <a:latin typeface="Microsoft JhengHei"/>
              </a:rPr>
              <a:t>Do 執行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36207" y="1838960"/>
            <a:ext cx="5080000" cy="1717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行銷：每週推播 2 次優惠（FB+Email）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業務：拜訪 Top 20 經銷商加強曝光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客服：主動聯絡 30 天未回購客戶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2287" y="3931920"/>
            <a:ext cx="548640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472287" y="3931920"/>
            <a:ext cx="5486400" cy="457200"/>
          </a:xfrm>
          <a:prstGeom prst="round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4687" y="3982720"/>
            <a:ext cx="5181600" cy="35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FFFFF"/>
                </a:solidFill>
                <a:latin typeface="Microsoft JhengHei"/>
              </a:rPr>
              <a:t>Check 檢查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5487" y="4490720"/>
            <a:ext cx="5080000" cy="1717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第 4 週銷售提升 28%（接近目標）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成效歸因：客服回購行動最有效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非預期：客戶滿意度同步提升 12%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3007" y="3931920"/>
            <a:ext cx="548640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3F4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233007" y="3931920"/>
            <a:ext cx="5486400" cy="457200"/>
          </a:xfrm>
          <a:prstGeom prst="roundRect">
            <a:avLst/>
          </a:prstGeom>
          <a:solidFill>
            <a:srgbClr val="8B5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85407" y="3982720"/>
            <a:ext cx="5181600" cy="355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FFFFF"/>
                </a:solidFill>
                <a:latin typeface="Microsoft JhengHei"/>
              </a:rPr>
              <a:t>Act 行動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36207" y="4490720"/>
            <a:ext cx="5080000" cy="1717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客服回購行動列入月度 SOP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展開至 B、C 產品線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111827"/>
                </a:solidFill>
                <a:latin typeface="Microsoft JhengHei"/>
              </a:rPr>
              <a:t>• 下一輪：建立客戶分群自動化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6553200"/>
            <a:ext cx="12191695" cy="254000"/>
          </a:xfrm>
          <a:prstGeom prst="rect">
            <a:avLst/>
          </a:prstGeom>
          <a:noFill/>
        </p:spPr>
        <p:txBody>
          <a:bodyPr wrap="square" lIns="101600" rIns="101600" tIns="50800" bIns="50800">
            <a:spAutoFit/>
          </a:bodyPr>
          <a:lstStyle/>
          <a:p>
            <a:pPr algn="ctr"/>
            <a:r>
              <a:rPr sz="900" b="0">
                <a:solidFill>
                  <a:srgbClr val="6B7280"/>
                </a:solidFill>
                <a:latin typeface="Microsoft JhengHei"/>
              </a:rPr>
              <a:t>© Project Manager Taiwan • projectmanager.com.tw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